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68" r:id="rId3"/>
    <p:sldId id="304" r:id="rId4"/>
    <p:sldId id="305" r:id="rId5"/>
    <p:sldId id="302" r:id="rId6"/>
    <p:sldId id="266" r:id="rId7"/>
    <p:sldId id="301" r:id="rId8"/>
    <p:sldId id="267" r:id="rId9"/>
    <p:sldId id="261" r:id="rId10"/>
    <p:sldId id="298" r:id="rId11"/>
    <p:sldId id="306" r:id="rId12"/>
    <p:sldId id="269" r:id="rId13"/>
    <p:sldId id="278" r:id="rId14"/>
    <p:sldId id="299" r:id="rId15"/>
    <p:sldId id="280" r:id="rId16"/>
    <p:sldId id="307" r:id="rId17"/>
    <p:sldId id="270" r:id="rId18"/>
    <p:sldId id="300" r:id="rId19"/>
    <p:sldId id="308" r:id="rId20"/>
    <p:sldId id="271" r:id="rId21"/>
    <p:sldId id="272" r:id="rId22"/>
    <p:sldId id="273" r:id="rId23"/>
    <p:sldId id="274" r:id="rId24"/>
    <p:sldId id="284" r:id="rId25"/>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D5BE534C-2F90-402C-B0C1-BB505A9F645F}" type="datetimeFigureOut">
              <a:rPr lang="en-US" smtClean="0"/>
              <a:t>11-May-16</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C3EEB4F8-9073-41B6-BB4B-12CDA2F19227}" type="slidenum">
              <a:rPr lang="en-US" smtClean="0"/>
              <a:t>‹#›</a:t>
            </a:fld>
            <a:endParaRPr lang="en-US"/>
          </a:p>
        </p:txBody>
      </p:sp>
    </p:spTree>
    <p:extLst>
      <p:ext uri="{BB962C8B-B14F-4D97-AF65-F5344CB8AC3E}">
        <p14:creationId xmlns:p14="http://schemas.microsoft.com/office/powerpoint/2010/main" val="6535073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11-May-16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11-May-16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11-May-16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11-May-16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11-May-16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11-May-16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Gallaudet_University" TargetMode="External"/><Relationship Id="rId2" Type="http://schemas.openxmlformats.org/officeDocument/2006/relationships/hyperlink" Target="http://en.wikipedia.org/wiki/Washington_D.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08175"/>
          </a:xfrm>
        </p:spPr>
        <p:txBody>
          <a:bodyPr>
            <a:normAutofit fontScale="90000"/>
          </a:bodyPr>
          <a:lstStyle/>
          <a:p>
            <a:r>
              <a:rPr lang="en-US" b="1" dirty="0" smtClean="0"/>
              <a:t>Historical development of Special Education / Schools.</a:t>
            </a:r>
            <a:br>
              <a:rPr lang="en-US" b="1" dirty="0" smtClean="0"/>
            </a:br>
            <a:r>
              <a:rPr lang="en-US" b="1" dirty="0" smtClean="0"/>
              <a:t>History of Special Education</a:t>
            </a:r>
            <a:endParaRPr lang="en-US" b="1" dirty="0"/>
          </a:p>
        </p:txBody>
      </p:sp>
    </p:spTree>
    <p:extLst>
      <p:ext uri="{BB962C8B-B14F-4D97-AF65-F5344CB8AC3E}">
        <p14:creationId xmlns:p14="http://schemas.microsoft.com/office/powerpoint/2010/main" val="902860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 1874, for Adult Education for Deaf: </a:t>
            </a:r>
          </a:p>
          <a:p>
            <a:pPr marL="0" indent="0" algn="just">
              <a:buNone/>
            </a:pPr>
            <a:r>
              <a:rPr lang="en-US" b="1" dirty="0"/>
              <a:t>	</a:t>
            </a:r>
            <a:r>
              <a:rPr lang="en-US" dirty="0" smtClean="0"/>
              <a:t>Adult education for persons who were deaf began in New York City in 1874.</a:t>
            </a:r>
            <a:endParaRPr lang="en-US" dirty="0"/>
          </a:p>
        </p:txBody>
      </p:sp>
    </p:spTree>
    <p:extLst>
      <p:ext uri="{BB962C8B-B14F-4D97-AF65-F5344CB8AC3E}">
        <p14:creationId xmlns:p14="http://schemas.microsoft.com/office/powerpoint/2010/main" val="3895290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b="1" dirty="0"/>
          </a:p>
          <a:p>
            <a:pPr marL="0" indent="0" algn="ctr">
              <a:buNone/>
            </a:pPr>
            <a:endParaRPr lang="en-US" sz="4800" b="1" dirty="0" smtClean="0"/>
          </a:p>
          <a:p>
            <a:pPr marL="0" indent="0" algn="ctr">
              <a:buNone/>
            </a:pPr>
            <a:r>
              <a:rPr lang="en-US" sz="4800" b="1" dirty="0" smtClean="0"/>
              <a:t>Physical Disability</a:t>
            </a:r>
            <a:endParaRPr lang="en-US" b="1" dirty="0"/>
          </a:p>
        </p:txBody>
      </p:sp>
    </p:spTree>
    <p:extLst>
      <p:ext uri="{BB962C8B-B14F-4D97-AF65-F5344CB8AC3E}">
        <p14:creationId xmlns:p14="http://schemas.microsoft.com/office/powerpoint/2010/main" val="849248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 1782: Improved </a:t>
            </a:r>
            <a:r>
              <a:rPr lang="en-US" b="1" dirty="0"/>
              <a:t>Amputation </a:t>
            </a:r>
            <a:r>
              <a:rPr lang="en-US" b="1" dirty="0" smtClean="0"/>
              <a:t>(Elimination) Techniques:</a:t>
            </a:r>
            <a:endParaRPr lang="en-US" b="1" dirty="0"/>
          </a:p>
          <a:p>
            <a:pPr marL="0" indent="0" algn="just">
              <a:buNone/>
            </a:pPr>
            <a:r>
              <a:rPr lang="en-US" dirty="0" smtClean="0"/>
              <a:t>	Edward </a:t>
            </a:r>
            <a:r>
              <a:rPr lang="en-US" dirty="0"/>
              <a:t>Alanson, an English surgeon, suggests </a:t>
            </a:r>
            <a:r>
              <a:rPr lang="en-US" dirty="0" smtClean="0"/>
              <a:t>a </a:t>
            </a:r>
            <a:r>
              <a:rPr lang="en-US" dirty="0"/>
              <a:t>change in the way limbs are amputated, </a:t>
            </a:r>
            <a:r>
              <a:rPr lang="en-US" dirty="0" smtClean="0"/>
              <a:t>resulting </a:t>
            </a:r>
            <a:r>
              <a:rPr lang="en-US" dirty="0"/>
              <a:t>in faster healing and less infection. </a:t>
            </a:r>
            <a:endParaRPr lang="en-US" dirty="0" smtClean="0"/>
          </a:p>
          <a:p>
            <a:pPr marL="0" indent="0" algn="just">
              <a:buNone/>
            </a:pPr>
            <a:r>
              <a:rPr lang="en-US" dirty="0"/>
              <a:t>	</a:t>
            </a:r>
            <a:r>
              <a:rPr lang="en-US" dirty="0" smtClean="0"/>
              <a:t>This </a:t>
            </a:r>
            <a:r>
              <a:rPr lang="en-US" dirty="0"/>
              <a:t>change has a positive impact on the </a:t>
            </a:r>
            <a:r>
              <a:rPr lang="en-US" dirty="0" smtClean="0"/>
              <a:t>quality </a:t>
            </a:r>
            <a:r>
              <a:rPr lang="en-US" dirty="0"/>
              <a:t>of life for people who are amputees. </a:t>
            </a:r>
          </a:p>
          <a:p>
            <a:endParaRPr lang="en-US" dirty="0"/>
          </a:p>
        </p:txBody>
      </p:sp>
    </p:spTree>
    <p:extLst>
      <p:ext uri="{BB962C8B-B14F-4D97-AF65-F5344CB8AC3E}">
        <p14:creationId xmlns:p14="http://schemas.microsoft.com/office/powerpoint/2010/main" val="202391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In 1860, First </a:t>
            </a:r>
            <a:r>
              <a:rPr lang="en-US" b="1" dirty="0"/>
              <a:t>Steps in Identifying Cerebral </a:t>
            </a:r>
            <a:r>
              <a:rPr lang="en-US" b="1" dirty="0" smtClean="0"/>
              <a:t>Palsy:</a:t>
            </a:r>
            <a:endParaRPr lang="en-US" b="1" dirty="0"/>
          </a:p>
          <a:p>
            <a:pPr lvl="1" algn="just"/>
            <a:r>
              <a:rPr lang="en-US" dirty="0"/>
              <a:t>In the 1860s, William Little makes the first </a:t>
            </a:r>
            <a:r>
              <a:rPr lang="en-US" dirty="0" smtClean="0"/>
              <a:t>step </a:t>
            </a:r>
            <a:r>
              <a:rPr lang="en-US" dirty="0"/>
              <a:t>toward identifying cerebral palsy (CP) by </a:t>
            </a:r>
            <a:r>
              <a:rPr lang="en-US" dirty="0" smtClean="0"/>
              <a:t>describing </a:t>
            </a:r>
            <a:r>
              <a:rPr lang="en-US" dirty="0"/>
              <a:t>children with stiff and/or spastic </a:t>
            </a:r>
            <a:r>
              <a:rPr lang="en-US" dirty="0" smtClean="0"/>
              <a:t> muscles </a:t>
            </a:r>
            <a:r>
              <a:rPr lang="en-US" dirty="0"/>
              <a:t>in their arms and legs. That particular </a:t>
            </a:r>
            <a:r>
              <a:rPr lang="en-US" dirty="0" smtClean="0"/>
              <a:t> condition</a:t>
            </a:r>
            <a:r>
              <a:rPr lang="en-US" dirty="0"/>
              <a:t>, known at the time as Little’s disease </a:t>
            </a:r>
            <a:r>
              <a:rPr lang="en-US" dirty="0" smtClean="0"/>
              <a:t> (</a:t>
            </a:r>
            <a:r>
              <a:rPr lang="en-US" dirty="0"/>
              <a:t>now called </a:t>
            </a:r>
            <a:r>
              <a:rPr lang="en-US" dirty="0" smtClean="0"/>
              <a:t> spastic </a:t>
            </a:r>
            <a:r>
              <a:rPr lang="en-US" dirty="0" err="1" smtClean="0"/>
              <a:t>diplegia</a:t>
            </a:r>
            <a:r>
              <a:rPr lang="en-US" dirty="0" smtClean="0"/>
              <a:t> ), </a:t>
            </a:r>
            <a:r>
              <a:rPr lang="en-US" dirty="0"/>
              <a:t>is one of the </a:t>
            </a:r>
            <a:r>
              <a:rPr lang="en-US" dirty="0" smtClean="0"/>
              <a:t> major </a:t>
            </a:r>
            <a:r>
              <a:rPr lang="en-US" dirty="0"/>
              <a:t>disorders included in CP. Little also </a:t>
            </a:r>
            <a:r>
              <a:rPr lang="en-US" dirty="0" smtClean="0"/>
              <a:t> correctly </a:t>
            </a:r>
            <a:r>
              <a:rPr lang="en-US" dirty="0"/>
              <a:t>guesses that the condition is caused </a:t>
            </a:r>
            <a:r>
              <a:rPr lang="en-US" dirty="0" smtClean="0"/>
              <a:t> by </a:t>
            </a:r>
            <a:r>
              <a:rPr lang="en-US" dirty="0"/>
              <a:t>lack of oxygen during birth. </a:t>
            </a:r>
          </a:p>
          <a:p>
            <a:endParaRPr lang="en-US" dirty="0"/>
          </a:p>
        </p:txBody>
      </p:sp>
    </p:spTree>
    <p:extLst>
      <p:ext uri="{BB962C8B-B14F-4D97-AF65-F5344CB8AC3E}">
        <p14:creationId xmlns:p14="http://schemas.microsoft.com/office/powerpoint/2010/main" val="603007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solidFill>
                  <a:srgbClr val="00B050"/>
                </a:solidFill>
              </a:rPr>
              <a:t>In 1900, Education of children with Orthopedic Handicaps and Other Health Problems.:</a:t>
            </a:r>
          </a:p>
          <a:p>
            <a:r>
              <a:rPr lang="en-US" dirty="0" smtClean="0"/>
              <a:t>In the US, the first special class for Orthopedic Handicapped children was established in the Chicago Public Schools in 1899 or 1900. </a:t>
            </a:r>
            <a:endParaRPr lang="en-US" dirty="0"/>
          </a:p>
        </p:txBody>
      </p:sp>
    </p:spTree>
    <p:extLst>
      <p:ext uri="{BB962C8B-B14F-4D97-AF65-F5344CB8AC3E}">
        <p14:creationId xmlns:p14="http://schemas.microsoft.com/office/powerpoint/2010/main" val="3657523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 1927, </a:t>
            </a:r>
            <a:r>
              <a:rPr lang="en-US" b="1" dirty="0"/>
              <a:t>Iron Lung To Combat </a:t>
            </a:r>
            <a:r>
              <a:rPr lang="en-US" b="1" dirty="0" smtClean="0"/>
              <a:t>Polio:</a:t>
            </a:r>
            <a:endParaRPr lang="en-US" b="1" dirty="0"/>
          </a:p>
          <a:p>
            <a:pPr algn="just"/>
            <a:r>
              <a:rPr lang="en-US" dirty="0"/>
              <a:t>In 1927 Philip Drinker and Louis Shaw </a:t>
            </a:r>
            <a:r>
              <a:rPr lang="en-US" dirty="0" smtClean="0"/>
              <a:t>develop </a:t>
            </a:r>
            <a:r>
              <a:rPr lang="en-US" dirty="0"/>
              <a:t>the iron lung, a chamber that </a:t>
            </a:r>
            <a:r>
              <a:rPr lang="en-US" dirty="0" smtClean="0"/>
              <a:t>provides </a:t>
            </a:r>
            <a:r>
              <a:rPr lang="en-US" dirty="0"/>
              <a:t>artificial respiration for polio </a:t>
            </a:r>
            <a:r>
              <a:rPr lang="en-US" dirty="0" smtClean="0"/>
              <a:t>patients </a:t>
            </a:r>
            <a:r>
              <a:rPr lang="en-US" dirty="0"/>
              <a:t>being treated for respiratory </a:t>
            </a:r>
            <a:r>
              <a:rPr lang="en-US" dirty="0" smtClean="0"/>
              <a:t>muscle </a:t>
            </a:r>
            <a:r>
              <a:rPr lang="en-US" dirty="0"/>
              <a:t>paralysis.</a:t>
            </a:r>
          </a:p>
          <a:p>
            <a:endParaRPr lang="en-US" dirty="0"/>
          </a:p>
        </p:txBody>
      </p:sp>
    </p:spTree>
    <p:extLst>
      <p:ext uri="{BB962C8B-B14F-4D97-AF65-F5344CB8AC3E}">
        <p14:creationId xmlns:p14="http://schemas.microsoft.com/office/powerpoint/2010/main" val="2947699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6000" b="1" dirty="0" smtClean="0"/>
              <a:t>Visual Impairment</a:t>
            </a:r>
          </a:p>
          <a:p>
            <a:pPr marL="0" indent="0" algn="ctr">
              <a:buNone/>
            </a:pPr>
            <a:endParaRPr lang="en-US" sz="6000" b="1" dirty="0"/>
          </a:p>
        </p:txBody>
      </p:sp>
    </p:spTree>
    <p:extLst>
      <p:ext uri="{BB962C8B-B14F-4D97-AF65-F5344CB8AC3E}">
        <p14:creationId xmlns:p14="http://schemas.microsoft.com/office/powerpoint/2010/main" val="2905443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b="1" dirty="0">
                <a:solidFill>
                  <a:srgbClr val="00B050"/>
                </a:solidFill>
              </a:rPr>
              <a:t>In </a:t>
            </a:r>
            <a:r>
              <a:rPr lang="en-US" b="1" dirty="0" smtClean="0">
                <a:solidFill>
                  <a:srgbClr val="00B050"/>
                </a:solidFill>
              </a:rPr>
              <a:t>1784 Institution </a:t>
            </a:r>
            <a:r>
              <a:rPr lang="en-US" b="1" dirty="0">
                <a:solidFill>
                  <a:srgbClr val="00B050"/>
                </a:solidFill>
              </a:rPr>
              <a:t>for Blind </a:t>
            </a:r>
            <a:r>
              <a:rPr lang="en-US" b="1" dirty="0" smtClean="0">
                <a:solidFill>
                  <a:srgbClr val="00B050"/>
                </a:solidFill>
              </a:rPr>
              <a:t>Children:</a:t>
            </a:r>
          </a:p>
          <a:p>
            <a:pPr marL="457200" lvl="1" indent="0" algn="just">
              <a:buNone/>
            </a:pPr>
            <a:r>
              <a:rPr lang="en-US" dirty="0"/>
              <a:t>1</a:t>
            </a:r>
            <a:r>
              <a:rPr lang="en-US" baseline="30000" dirty="0"/>
              <a:t>st</a:t>
            </a:r>
            <a:r>
              <a:rPr lang="en-US" dirty="0"/>
              <a:t> special school was established in </a:t>
            </a:r>
            <a:r>
              <a:rPr lang="en-US" b="1" dirty="0">
                <a:solidFill>
                  <a:srgbClr val="00B050"/>
                </a:solidFill>
              </a:rPr>
              <a:t>1784 in </a:t>
            </a:r>
            <a:r>
              <a:rPr lang="en-US" b="1" dirty="0" smtClean="0">
                <a:solidFill>
                  <a:srgbClr val="00B050"/>
                </a:solidFill>
              </a:rPr>
              <a:t>Paris</a:t>
            </a:r>
            <a:r>
              <a:rPr lang="en-US" dirty="0" smtClean="0"/>
              <a:t>, to </a:t>
            </a:r>
            <a:r>
              <a:rPr lang="en-US" dirty="0"/>
              <a:t>teach the </a:t>
            </a:r>
            <a:r>
              <a:rPr lang="en-US" dirty="0" smtClean="0"/>
              <a:t>Blind persons.</a:t>
            </a:r>
            <a:endParaRPr lang="en-US" dirty="0"/>
          </a:p>
          <a:p>
            <a:pPr marL="457200" lvl="1" indent="0" algn="just">
              <a:buNone/>
            </a:pPr>
            <a:r>
              <a:rPr lang="en-US" dirty="0" err="1" smtClean="0"/>
              <a:t>Valentin</a:t>
            </a:r>
            <a:r>
              <a:rPr lang="en-US" dirty="0" smtClean="0"/>
              <a:t> </a:t>
            </a:r>
            <a:r>
              <a:rPr lang="en-US" dirty="0" err="1" smtClean="0"/>
              <a:t>Huay</a:t>
            </a:r>
            <a:r>
              <a:rPr lang="en-US" dirty="0"/>
              <a:t>, known as the “father and </a:t>
            </a:r>
            <a:r>
              <a:rPr lang="en-US" dirty="0" smtClean="0"/>
              <a:t>apostle </a:t>
            </a:r>
            <a:r>
              <a:rPr lang="en-US" dirty="0"/>
              <a:t>of the blind,” establishes </a:t>
            </a:r>
            <a:r>
              <a:rPr lang="en-US" dirty="0" smtClean="0"/>
              <a:t>the </a:t>
            </a:r>
            <a:r>
              <a:rPr lang="en-US" dirty="0"/>
              <a:t>Institution for </a:t>
            </a:r>
            <a:r>
              <a:rPr lang="en-US" dirty="0" smtClean="0"/>
              <a:t>Blind Children </a:t>
            </a:r>
            <a:r>
              <a:rPr lang="en-US" dirty="0"/>
              <a:t>to help make life for </a:t>
            </a:r>
            <a:r>
              <a:rPr lang="en-US" dirty="0" smtClean="0"/>
              <a:t>the </a:t>
            </a:r>
            <a:r>
              <a:rPr lang="en-US" dirty="0"/>
              <a:t>blind more “tolerable.” </a:t>
            </a:r>
            <a:endParaRPr lang="en-US" dirty="0" smtClean="0"/>
          </a:p>
          <a:p>
            <a:pPr marL="457200" lvl="1" indent="0" algn="just">
              <a:buNone/>
            </a:pPr>
            <a:r>
              <a:rPr lang="en-US" dirty="0" smtClean="0"/>
              <a:t>The school admitted students who were both blind and sighted so as not to isolate students who were blind from their peers with sight. It success led to the formation of seven similar schools in the Europe. </a:t>
            </a:r>
            <a:endParaRPr lang="en-US" dirty="0"/>
          </a:p>
        </p:txBody>
      </p:sp>
    </p:spTree>
    <p:extLst>
      <p:ext uri="{BB962C8B-B14F-4D97-AF65-F5344CB8AC3E}">
        <p14:creationId xmlns:p14="http://schemas.microsoft.com/office/powerpoint/2010/main" val="2080202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smtClean="0"/>
              <a:t>In 1829, The </a:t>
            </a:r>
            <a:r>
              <a:rPr lang="en-US" dirty="0" smtClean="0"/>
              <a:t>first school for children who were blind in the US began. </a:t>
            </a:r>
          </a:p>
          <a:p>
            <a:pPr algn="just"/>
            <a:r>
              <a:rPr lang="en-US" b="1" dirty="0"/>
              <a:t>In 1829, Braille Invents</a:t>
            </a:r>
            <a:r>
              <a:rPr lang="en-US" dirty="0"/>
              <a:t> </a:t>
            </a:r>
            <a:r>
              <a:rPr lang="en-US" b="1" dirty="0"/>
              <a:t>the Raised Point Alphabet: </a:t>
            </a:r>
          </a:p>
          <a:p>
            <a:pPr algn="just"/>
            <a:r>
              <a:rPr lang="en-US" dirty="0"/>
              <a:t>Louis Braille invents the raised point alphabet that makes him a household name today. His method doesn’t become well-known in the United States until more than 30 years after it is first taught at the St. Louis School for the Blind in 1860. </a:t>
            </a:r>
          </a:p>
        </p:txBody>
      </p:sp>
    </p:spTree>
    <p:extLst>
      <p:ext uri="{BB962C8B-B14F-4D97-AF65-F5344CB8AC3E}">
        <p14:creationId xmlns:p14="http://schemas.microsoft.com/office/powerpoint/2010/main" val="3251866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4000" b="1" dirty="0" smtClean="0"/>
          </a:p>
          <a:p>
            <a:pPr marL="0" indent="0" algn="ctr">
              <a:buNone/>
            </a:pPr>
            <a:endParaRPr lang="en-US" sz="4000" b="1" dirty="0"/>
          </a:p>
          <a:p>
            <a:pPr marL="0" indent="0" algn="ctr">
              <a:buNone/>
            </a:pPr>
            <a:r>
              <a:rPr lang="en-US" sz="4000" b="1" dirty="0" smtClean="0"/>
              <a:t>Mentally Retardation / Mental illnesses</a:t>
            </a:r>
            <a:endParaRPr lang="en-US" sz="4000" b="1" dirty="0"/>
          </a:p>
        </p:txBody>
      </p:sp>
    </p:spTree>
    <p:extLst>
      <p:ext uri="{BB962C8B-B14F-4D97-AF65-F5344CB8AC3E}">
        <p14:creationId xmlns:p14="http://schemas.microsoft.com/office/powerpoint/2010/main" val="1577800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457200" y="1143000"/>
            <a:ext cx="8229600" cy="5181600"/>
          </a:xfrm>
        </p:spPr>
        <p:txBody>
          <a:bodyPr>
            <a:normAutofit/>
          </a:bodyPr>
          <a:lstStyle/>
          <a:p>
            <a:pPr algn="just"/>
            <a:r>
              <a:rPr lang="en-US" sz="2400" b="1" dirty="0" smtClean="0">
                <a:solidFill>
                  <a:srgbClr val="FF0000"/>
                </a:solidFill>
              </a:rPr>
              <a:t>Pre historic societies</a:t>
            </a:r>
            <a:r>
              <a:rPr lang="en-US" sz="2400" dirty="0" smtClean="0"/>
              <a:t>, whose survival could depend on the fitness of each member, did not protect children who were born with defects, generally allowing them to die at birth or </a:t>
            </a:r>
            <a:r>
              <a:rPr lang="en-US" sz="2400" smtClean="0"/>
              <a:t>in early stages of life. </a:t>
            </a:r>
            <a:endParaRPr lang="en-US" sz="2400" dirty="0" smtClean="0"/>
          </a:p>
          <a:p>
            <a:pPr algn="just"/>
            <a:r>
              <a:rPr lang="en-US" sz="2400" b="1" dirty="0" smtClean="0">
                <a:solidFill>
                  <a:srgbClr val="FF0000"/>
                </a:solidFill>
              </a:rPr>
              <a:t>Some ancient peoples</a:t>
            </a:r>
            <a:r>
              <a:rPr lang="en-US" sz="2400" dirty="0" smtClean="0"/>
              <a:t>, believing that Physical deformities and mental disorders were the result of possession by demons, </a:t>
            </a:r>
            <a:r>
              <a:rPr lang="en-US" sz="2400" b="1" dirty="0" smtClean="0">
                <a:solidFill>
                  <a:srgbClr val="FF0000"/>
                </a:solidFill>
              </a:rPr>
              <a:t>rejected, punished or killed those who were afflicted. </a:t>
            </a:r>
          </a:p>
          <a:p>
            <a:pPr algn="just"/>
            <a:r>
              <a:rPr lang="en-US" sz="2400" b="1" dirty="0" smtClean="0">
                <a:solidFill>
                  <a:schemeClr val="tx2"/>
                </a:solidFill>
              </a:rPr>
              <a:t>However there is some </a:t>
            </a:r>
            <a:r>
              <a:rPr lang="en-US" sz="2400" b="1" dirty="0" smtClean="0">
                <a:solidFill>
                  <a:srgbClr val="00B050"/>
                </a:solidFill>
              </a:rPr>
              <a:t>evidence </a:t>
            </a:r>
            <a:r>
              <a:rPr lang="en-US" sz="2400" b="1" dirty="0" smtClean="0">
                <a:solidFill>
                  <a:schemeClr val="tx2"/>
                </a:solidFill>
              </a:rPr>
              <a:t>of persons with disabilities </a:t>
            </a:r>
            <a:r>
              <a:rPr lang="en-US" sz="2400" b="1" dirty="0" smtClean="0">
                <a:solidFill>
                  <a:srgbClr val="00B050"/>
                </a:solidFill>
              </a:rPr>
              <a:t>being treated with kindness, </a:t>
            </a:r>
            <a:r>
              <a:rPr lang="en-US" sz="2400" b="1" dirty="0" smtClean="0">
                <a:solidFill>
                  <a:schemeClr val="tx2"/>
                </a:solidFill>
              </a:rPr>
              <a:t>or even valued as being possessed of supernatural powers.</a:t>
            </a:r>
          </a:p>
          <a:p>
            <a:pPr algn="just"/>
            <a:r>
              <a:rPr lang="en-US" sz="2400" b="1" dirty="0" smtClean="0">
                <a:solidFill>
                  <a:schemeClr val="tx2"/>
                </a:solidFill>
              </a:rPr>
              <a:t>The ancient Greek and roman societies gave us the first recorded attempts at the scientific understanding and treatment of disability in children.  </a:t>
            </a:r>
          </a:p>
        </p:txBody>
      </p:sp>
    </p:spTree>
    <p:extLst>
      <p:ext uri="{BB962C8B-B14F-4D97-AF65-F5344CB8AC3E}">
        <p14:creationId xmlns:p14="http://schemas.microsoft.com/office/powerpoint/2010/main" val="1663269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In 1793 Mentally </a:t>
            </a:r>
            <a:r>
              <a:rPr lang="en-US" b="1" dirty="0"/>
              <a:t>Ill </a:t>
            </a:r>
            <a:r>
              <a:rPr lang="en-US" b="1" dirty="0" smtClean="0"/>
              <a:t>Unchained:</a:t>
            </a:r>
            <a:r>
              <a:rPr lang="en-US" dirty="0" smtClean="0"/>
              <a:t> </a:t>
            </a:r>
            <a:r>
              <a:rPr lang="en-US" dirty="0" err="1" smtClean="0"/>
              <a:t>Phillipe</a:t>
            </a:r>
            <a:r>
              <a:rPr lang="en-US" dirty="0" smtClean="0"/>
              <a:t> </a:t>
            </a:r>
            <a:r>
              <a:rPr lang="en-US" dirty="0" err="1"/>
              <a:t>Pinel</a:t>
            </a:r>
            <a:r>
              <a:rPr lang="en-US" dirty="0"/>
              <a:t>, a </a:t>
            </a:r>
            <a:r>
              <a:rPr lang="en-US" b="1" dirty="0">
                <a:solidFill>
                  <a:srgbClr val="00B050"/>
                </a:solidFill>
              </a:rPr>
              <a:t>physician </a:t>
            </a:r>
            <a:r>
              <a:rPr lang="en-US" dirty="0"/>
              <a:t>at </a:t>
            </a:r>
            <a:r>
              <a:rPr lang="en-US" dirty="0" smtClean="0"/>
              <a:t>La </a:t>
            </a:r>
            <a:r>
              <a:rPr lang="en-US" dirty="0" err="1" smtClean="0"/>
              <a:t>Bicetre</a:t>
            </a:r>
            <a:r>
              <a:rPr lang="en-US" dirty="0"/>
              <a:t>, an </a:t>
            </a:r>
            <a:r>
              <a:rPr lang="en-US" dirty="0" smtClean="0"/>
              <a:t>asylum </a:t>
            </a:r>
            <a:r>
              <a:rPr lang="en-US" dirty="0"/>
              <a:t>in </a:t>
            </a:r>
            <a:r>
              <a:rPr lang="en-US" b="1" dirty="0">
                <a:solidFill>
                  <a:srgbClr val="00B050"/>
                </a:solidFill>
              </a:rPr>
              <a:t>Paris, removes the chains attached </a:t>
            </a:r>
            <a:r>
              <a:rPr lang="en-US" b="1" dirty="0" smtClean="0">
                <a:solidFill>
                  <a:srgbClr val="00B050"/>
                </a:solidFill>
              </a:rPr>
              <a:t>to </a:t>
            </a:r>
            <a:r>
              <a:rPr lang="en-US" b="1" dirty="0">
                <a:solidFill>
                  <a:srgbClr val="00B050"/>
                </a:solidFill>
              </a:rPr>
              <a:t>people with mental illnesses. Some have </a:t>
            </a:r>
            <a:r>
              <a:rPr lang="en-US" b="1" dirty="0" smtClean="0">
                <a:solidFill>
                  <a:srgbClr val="00B050"/>
                </a:solidFill>
              </a:rPr>
              <a:t>been </a:t>
            </a:r>
            <a:r>
              <a:rPr lang="en-US" b="1" dirty="0">
                <a:solidFill>
                  <a:srgbClr val="00B050"/>
                </a:solidFill>
              </a:rPr>
              <a:t>chained to walls for more than 30 years. </a:t>
            </a:r>
            <a:endParaRPr lang="en-US" b="1" dirty="0" smtClean="0">
              <a:solidFill>
                <a:srgbClr val="00B050"/>
              </a:solidFill>
            </a:endParaRPr>
          </a:p>
          <a:p>
            <a:pPr algn="just"/>
            <a:r>
              <a:rPr lang="en-US" b="1" dirty="0" smtClean="0"/>
              <a:t>In 1798, working with Mentally Retorted children starts:</a:t>
            </a:r>
            <a:r>
              <a:rPr lang="en-US" dirty="0" smtClean="0"/>
              <a:t> Jean Marc Gaspard </a:t>
            </a:r>
            <a:r>
              <a:rPr lang="en-US" dirty="0" err="1" smtClean="0"/>
              <a:t>Itard</a:t>
            </a:r>
            <a:r>
              <a:rPr lang="en-US" dirty="0" smtClean="0"/>
              <a:t>, the French physician started </a:t>
            </a:r>
            <a:r>
              <a:rPr lang="en-US" dirty="0" err="1" smtClean="0"/>
              <a:t>tranining</a:t>
            </a:r>
            <a:r>
              <a:rPr lang="en-US" dirty="0" smtClean="0"/>
              <a:t> of a boy, who was living with animals. </a:t>
            </a:r>
            <a:endParaRPr lang="en-US" dirty="0"/>
          </a:p>
        </p:txBody>
      </p:sp>
    </p:spTree>
    <p:extLst>
      <p:ext uri="{BB962C8B-B14F-4D97-AF65-F5344CB8AC3E}">
        <p14:creationId xmlns:p14="http://schemas.microsoft.com/office/powerpoint/2010/main" val="4011593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smtClean="0"/>
              <a:t>In 1800, First </a:t>
            </a:r>
            <a:r>
              <a:rPr lang="en-US" b="1" dirty="0"/>
              <a:t>Medical Classification </a:t>
            </a:r>
            <a:r>
              <a:rPr lang="en-US" b="1" dirty="0" smtClean="0"/>
              <a:t>of </a:t>
            </a:r>
            <a:r>
              <a:rPr lang="en-US" b="1" dirty="0"/>
              <a:t>Mental </a:t>
            </a:r>
            <a:r>
              <a:rPr lang="en-US" b="1" dirty="0" smtClean="0"/>
              <a:t>Disorders:</a:t>
            </a:r>
            <a:r>
              <a:rPr lang="en-US" dirty="0" smtClean="0"/>
              <a:t> </a:t>
            </a:r>
            <a:r>
              <a:rPr lang="en-US" dirty="0" err="1" smtClean="0"/>
              <a:t>Phillipe</a:t>
            </a:r>
            <a:r>
              <a:rPr lang="en-US" dirty="0" smtClean="0"/>
              <a:t> </a:t>
            </a:r>
            <a:r>
              <a:rPr lang="en-US" dirty="0" err="1"/>
              <a:t>Pinel</a:t>
            </a:r>
            <a:r>
              <a:rPr lang="en-US" dirty="0"/>
              <a:t> writes Treatise on </a:t>
            </a:r>
            <a:r>
              <a:rPr lang="en-US" dirty="0" smtClean="0"/>
              <a:t> Insanity </a:t>
            </a:r>
            <a:r>
              <a:rPr lang="en-US" dirty="0"/>
              <a:t>in which he develops a </a:t>
            </a:r>
            <a:r>
              <a:rPr lang="en-US" dirty="0" smtClean="0"/>
              <a:t>four- part </a:t>
            </a:r>
            <a:r>
              <a:rPr lang="en-US" dirty="0"/>
              <a:t>medical classification for the </a:t>
            </a:r>
            <a:r>
              <a:rPr lang="en-US" dirty="0" smtClean="0"/>
              <a:t> major </a:t>
            </a:r>
            <a:r>
              <a:rPr lang="en-US" dirty="0"/>
              <a:t>mental illnesses: melancholy, </a:t>
            </a:r>
            <a:r>
              <a:rPr lang="en-US" dirty="0" smtClean="0"/>
              <a:t>dementia</a:t>
            </a:r>
            <a:r>
              <a:rPr lang="en-US" dirty="0"/>
              <a:t>, mania without delirium, </a:t>
            </a:r>
            <a:r>
              <a:rPr lang="en-US" dirty="0" smtClean="0"/>
              <a:t>and </a:t>
            </a:r>
            <a:r>
              <a:rPr lang="en-US" dirty="0"/>
              <a:t>mania with delirium. </a:t>
            </a:r>
          </a:p>
          <a:p>
            <a:endParaRPr lang="en-US" dirty="0"/>
          </a:p>
        </p:txBody>
      </p:sp>
    </p:spTree>
    <p:extLst>
      <p:ext uri="{BB962C8B-B14F-4D97-AF65-F5344CB8AC3E}">
        <p14:creationId xmlns:p14="http://schemas.microsoft.com/office/powerpoint/2010/main" val="563216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b="1" dirty="0" smtClean="0">
                <a:solidFill>
                  <a:srgbClr val="00B050"/>
                </a:solidFill>
              </a:rPr>
              <a:t>In 1801 Education </a:t>
            </a:r>
            <a:r>
              <a:rPr lang="en-US" b="1" dirty="0">
                <a:solidFill>
                  <a:srgbClr val="00B050"/>
                </a:solidFill>
              </a:rPr>
              <a:t>for Mentally </a:t>
            </a:r>
            <a:r>
              <a:rPr lang="en-US" b="1" dirty="0" smtClean="0">
                <a:solidFill>
                  <a:srgbClr val="00B050"/>
                </a:solidFill>
              </a:rPr>
              <a:t>Disabled:</a:t>
            </a:r>
          </a:p>
          <a:p>
            <a:pPr lvl="1" algn="just"/>
            <a:r>
              <a:rPr lang="en-US" dirty="0" smtClean="0"/>
              <a:t>Education for children with mental retardation begun with the attempt by a French Physician, to educate an 11 years old boy. </a:t>
            </a:r>
          </a:p>
          <a:p>
            <a:pPr lvl="1" algn="just"/>
            <a:r>
              <a:rPr lang="en-US" dirty="0" smtClean="0"/>
              <a:t>Jean-Marc </a:t>
            </a:r>
            <a:r>
              <a:rPr lang="en-US" dirty="0"/>
              <a:t>Gaspard </a:t>
            </a:r>
            <a:r>
              <a:rPr lang="en-US" dirty="0" err="1"/>
              <a:t>Itard</a:t>
            </a:r>
            <a:r>
              <a:rPr lang="en-US" dirty="0"/>
              <a:t> establishes the principles </a:t>
            </a:r>
            <a:r>
              <a:rPr lang="en-US" dirty="0" smtClean="0"/>
              <a:t>and </a:t>
            </a:r>
            <a:r>
              <a:rPr lang="en-US" dirty="0"/>
              <a:t>methods used today in the education of the </a:t>
            </a:r>
            <a:r>
              <a:rPr lang="en-US" dirty="0" smtClean="0"/>
              <a:t>mentally </a:t>
            </a:r>
            <a:r>
              <a:rPr lang="en-US" dirty="0"/>
              <a:t>disabled through his controversial work </a:t>
            </a:r>
            <a:r>
              <a:rPr lang="en-US" dirty="0" smtClean="0"/>
              <a:t>with </a:t>
            </a:r>
            <a:r>
              <a:rPr lang="en-US" dirty="0"/>
              <a:t>Victor, the “wild boy of </a:t>
            </a:r>
            <a:r>
              <a:rPr lang="en-US" dirty="0" err="1"/>
              <a:t>Aveyron</a:t>
            </a:r>
            <a:r>
              <a:rPr lang="en-US" dirty="0"/>
              <a:t>.” </a:t>
            </a:r>
          </a:p>
          <a:p>
            <a:endParaRPr lang="en-US" dirty="0"/>
          </a:p>
        </p:txBody>
      </p:sp>
    </p:spTree>
    <p:extLst>
      <p:ext uri="{BB962C8B-B14F-4D97-AF65-F5344CB8AC3E}">
        <p14:creationId xmlns:p14="http://schemas.microsoft.com/office/powerpoint/2010/main" val="94778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In 1805, Mental </a:t>
            </a:r>
            <a:r>
              <a:rPr lang="en-US" b="1" dirty="0"/>
              <a:t>Disorders </a:t>
            </a:r>
            <a:r>
              <a:rPr lang="en-US" b="1" dirty="0" smtClean="0"/>
              <a:t>Documented:</a:t>
            </a:r>
            <a:endParaRPr lang="en-US" b="1" dirty="0"/>
          </a:p>
          <a:p>
            <a:pPr lvl="1" algn="just"/>
            <a:r>
              <a:rPr lang="en-US" dirty="0"/>
              <a:t>Dr. Benjamin Rush, considered </a:t>
            </a:r>
            <a:r>
              <a:rPr lang="en-US" dirty="0" smtClean="0"/>
              <a:t>the </a:t>
            </a:r>
            <a:r>
              <a:rPr lang="en-US" dirty="0"/>
              <a:t>father of American psychiatry, </a:t>
            </a:r>
            <a:r>
              <a:rPr lang="en-US" dirty="0" smtClean="0"/>
              <a:t>publishes Medical </a:t>
            </a:r>
            <a:r>
              <a:rPr lang="en-US" dirty="0"/>
              <a:t>Inquiries and </a:t>
            </a:r>
            <a:r>
              <a:rPr lang="en-US" dirty="0" smtClean="0"/>
              <a:t>Observations, </a:t>
            </a:r>
            <a:r>
              <a:rPr lang="en-US" b="1" dirty="0" smtClean="0">
                <a:solidFill>
                  <a:srgbClr val="00B050"/>
                </a:solidFill>
              </a:rPr>
              <a:t>the </a:t>
            </a:r>
            <a:r>
              <a:rPr lang="en-US" b="1" dirty="0">
                <a:solidFill>
                  <a:srgbClr val="00B050"/>
                </a:solidFill>
              </a:rPr>
              <a:t>first modern </a:t>
            </a:r>
            <a:r>
              <a:rPr lang="en-US" b="1" dirty="0" smtClean="0">
                <a:solidFill>
                  <a:srgbClr val="00B050"/>
                </a:solidFill>
              </a:rPr>
              <a:t>attempt </a:t>
            </a:r>
            <a:r>
              <a:rPr lang="en-US" b="1" dirty="0">
                <a:solidFill>
                  <a:srgbClr val="00B050"/>
                </a:solidFill>
              </a:rPr>
              <a:t>to explain mental disorders. </a:t>
            </a:r>
            <a:endParaRPr lang="en-US" b="1" dirty="0" smtClean="0"/>
          </a:p>
          <a:p>
            <a:pPr lvl="1" algn="just">
              <a:buFont typeface="Arial" pitchFamily="34" charset="0"/>
              <a:buChar char="•"/>
            </a:pPr>
            <a:endParaRPr lang="en-US" b="1" dirty="0" smtClean="0"/>
          </a:p>
          <a:p>
            <a:pPr marL="285750" lvl="1" algn="just">
              <a:buFont typeface="Arial" pitchFamily="34" charset="0"/>
              <a:buChar char="•"/>
            </a:pPr>
            <a:r>
              <a:rPr lang="en-US" b="1" dirty="0" smtClean="0"/>
              <a:t>In 1840, </a:t>
            </a:r>
            <a:r>
              <a:rPr lang="en-US" dirty="0" smtClean="0"/>
              <a:t>residential rehabilitation program was started in Switzerland. </a:t>
            </a:r>
            <a:endParaRPr lang="en-US" dirty="0"/>
          </a:p>
          <a:p>
            <a:endParaRPr lang="en-US" dirty="0"/>
          </a:p>
        </p:txBody>
      </p:sp>
    </p:spTree>
    <p:extLst>
      <p:ext uri="{BB962C8B-B14F-4D97-AF65-F5344CB8AC3E}">
        <p14:creationId xmlns:p14="http://schemas.microsoft.com/office/powerpoint/2010/main" val="7361540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In 1950, The </a:t>
            </a:r>
            <a:r>
              <a:rPr lang="en-US" b="1" dirty="0"/>
              <a:t>ARC Champions Abilities of Mentally </a:t>
            </a:r>
            <a:r>
              <a:rPr lang="en-US" b="1" dirty="0" smtClean="0"/>
              <a:t>Retarded:</a:t>
            </a:r>
            <a:endParaRPr lang="en-US" b="1" dirty="0"/>
          </a:p>
          <a:p>
            <a:pPr marL="0" indent="0" algn="just">
              <a:buNone/>
            </a:pPr>
            <a:r>
              <a:rPr lang="en-US" b="1" dirty="0"/>
              <a:t>	</a:t>
            </a:r>
            <a:r>
              <a:rPr lang="en-US" b="1" dirty="0" smtClean="0">
                <a:solidFill>
                  <a:srgbClr val="00B050"/>
                </a:solidFill>
              </a:rPr>
              <a:t>Parents </a:t>
            </a:r>
            <a:r>
              <a:rPr lang="en-US" b="1" dirty="0">
                <a:solidFill>
                  <a:srgbClr val="00B050"/>
                </a:solidFill>
              </a:rPr>
              <a:t>of youth diagnosed with mental retardation found </a:t>
            </a:r>
            <a:r>
              <a:rPr lang="en-US" b="1" dirty="0" smtClean="0">
                <a:solidFill>
                  <a:srgbClr val="00B050"/>
                </a:solidFill>
              </a:rPr>
              <a:t> the </a:t>
            </a:r>
            <a:r>
              <a:rPr lang="en-US" b="1" dirty="0">
                <a:solidFill>
                  <a:srgbClr val="00B050"/>
                </a:solidFill>
              </a:rPr>
              <a:t>Association for Retarded Citizens (ARC</a:t>
            </a:r>
            <a:r>
              <a:rPr lang="en-US" dirty="0"/>
              <a:t>). </a:t>
            </a:r>
            <a:endParaRPr lang="en-US" dirty="0" smtClean="0"/>
          </a:p>
          <a:p>
            <a:pPr marL="0" indent="0" algn="just">
              <a:buNone/>
            </a:pPr>
            <a:r>
              <a:rPr lang="en-US" b="1" dirty="0">
                <a:solidFill>
                  <a:srgbClr val="C00000"/>
                </a:solidFill>
              </a:rPr>
              <a:t>	</a:t>
            </a:r>
            <a:r>
              <a:rPr lang="en-US" b="1" dirty="0" smtClean="0">
                <a:solidFill>
                  <a:srgbClr val="C00000"/>
                </a:solidFill>
              </a:rPr>
              <a:t>The association </a:t>
            </a:r>
            <a:r>
              <a:rPr lang="en-US" b="1" dirty="0">
                <a:solidFill>
                  <a:srgbClr val="C00000"/>
                </a:solidFill>
              </a:rPr>
              <a:t>works to change the public’s ideas about mental </a:t>
            </a:r>
            <a:r>
              <a:rPr lang="en-US" b="1" dirty="0" smtClean="0">
                <a:solidFill>
                  <a:srgbClr val="C00000"/>
                </a:solidFill>
              </a:rPr>
              <a:t>retardation</a:t>
            </a:r>
            <a:r>
              <a:rPr lang="en-US" b="1" dirty="0">
                <a:solidFill>
                  <a:srgbClr val="C00000"/>
                </a:solidFill>
              </a:rPr>
              <a:t>. Its members educate parents and others, </a:t>
            </a:r>
            <a:r>
              <a:rPr lang="en-US" b="1" dirty="0" smtClean="0">
                <a:solidFill>
                  <a:srgbClr val="C00000"/>
                </a:solidFill>
              </a:rPr>
              <a:t>demon- </a:t>
            </a:r>
            <a:r>
              <a:rPr lang="en-US" b="1" dirty="0" err="1" smtClean="0">
                <a:solidFill>
                  <a:srgbClr val="C00000"/>
                </a:solidFill>
              </a:rPr>
              <a:t>strating</a:t>
            </a:r>
            <a:r>
              <a:rPr lang="en-US" b="1" dirty="0" smtClean="0">
                <a:solidFill>
                  <a:srgbClr val="C00000"/>
                </a:solidFill>
              </a:rPr>
              <a:t> </a:t>
            </a:r>
            <a:r>
              <a:rPr lang="en-US" b="1" dirty="0">
                <a:solidFill>
                  <a:srgbClr val="C00000"/>
                </a:solidFill>
              </a:rPr>
              <a:t>that individuals with mental retardation have the </a:t>
            </a:r>
            <a:r>
              <a:rPr lang="en-US" b="1" dirty="0" smtClean="0">
                <a:solidFill>
                  <a:srgbClr val="C00000"/>
                </a:solidFill>
              </a:rPr>
              <a:t> ability </a:t>
            </a:r>
            <a:r>
              <a:rPr lang="en-US" b="1" dirty="0">
                <a:solidFill>
                  <a:srgbClr val="C00000"/>
                </a:solidFill>
              </a:rPr>
              <a:t>to succeed in life. </a:t>
            </a:r>
            <a:endParaRPr lang="en-US" dirty="0"/>
          </a:p>
          <a:p>
            <a:endParaRPr lang="en-US" dirty="0"/>
          </a:p>
        </p:txBody>
      </p:sp>
    </p:spTree>
    <p:extLst>
      <p:ext uri="{BB962C8B-B14F-4D97-AF65-F5344CB8AC3E}">
        <p14:creationId xmlns:p14="http://schemas.microsoft.com/office/powerpoint/2010/main" val="2015926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US" sz="2000" dirty="0" smtClean="0"/>
              <a:t>Some </a:t>
            </a:r>
            <a:r>
              <a:rPr lang="en-US" sz="2000" b="1" dirty="0" smtClean="0">
                <a:solidFill>
                  <a:srgbClr val="00B050"/>
                </a:solidFill>
              </a:rPr>
              <a:t>physicians and scholars in these cultures began to look on such conditions as treatable</a:t>
            </a:r>
            <a:r>
              <a:rPr lang="en-US" sz="2000" dirty="0" smtClean="0"/>
              <a:t>, and although infanticide (</a:t>
            </a:r>
            <a:r>
              <a:rPr lang="en-US" sz="2000" dirty="0"/>
              <a:t>killing of children under the age of 12 months</a:t>
            </a:r>
            <a:r>
              <a:rPr lang="en-US" sz="2000" dirty="0" smtClean="0"/>
              <a:t>) was common, </a:t>
            </a:r>
            <a:r>
              <a:rPr lang="en-US" sz="2000" b="1" dirty="0" smtClean="0">
                <a:solidFill>
                  <a:srgbClr val="00B050"/>
                </a:solidFill>
              </a:rPr>
              <a:t>some efforts were made to preserve the lives of children with disabilities</a:t>
            </a:r>
            <a:r>
              <a:rPr lang="en-US" sz="2000" dirty="0" smtClean="0"/>
              <a:t>. </a:t>
            </a:r>
          </a:p>
          <a:p>
            <a:pPr algn="just"/>
            <a:r>
              <a:rPr lang="en-US" sz="2000" b="1" dirty="0" smtClean="0">
                <a:solidFill>
                  <a:srgbClr val="FF0000"/>
                </a:solidFill>
              </a:rPr>
              <a:t>In the Middle Ages, </a:t>
            </a:r>
            <a:r>
              <a:rPr lang="en-US" sz="2000" dirty="0" smtClean="0"/>
              <a:t>persons with disabilities were used for entertainment. More often however they were derided, imprisoned or executed.</a:t>
            </a:r>
          </a:p>
          <a:p>
            <a:pPr algn="just"/>
            <a:r>
              <a:rPr lang="en-US" sz="2000" dirty="0" smtClean="0"/>
              <a:t>During this period the church began to foster humane care for people with disabilities and to provide asylums for them.</a:t>
            </a:r>
          </a:p>
          <a:p>
            <a:pPr algn="just"/>
            <a:r>
              <a:rPr lang="en-US" sz="2000" dirty="0" smtClean="0"/>
              <a:t>The renaissance brought a greater  belief in the value of human life and laid the groundwork for the popular revolutions that later overthrew the domination of royalty in much of Europe and in America.</a:t>
            </a:r>
          </a:p>
          <a:p>
            <a:pPr algn="just"/>
            <a:r>
              <a:rPr lang="en-US" sz="2000" b="1" dirty="0" smtClean="0">
                <a:solidFill>
                  <a:srgbClr val="00B050"/>
                </a:solidFill>
              </a:rPr>
              <a:t>Interest In educating children with disabilities then grew out of the new humanism of the Renaissance, the belief in the worth of every individual and the associated struggles for freedom for the common man. </a:t>
            </a:r>
          </a:p>
          <a:p>
            <a:r>
              <a:rPr lang="en-US" sz="1200" dirty="0"/>
              <a:t>Concise Encyclopedia of Special Education: A Reference for the Education of the Handicapped and Other Exceptional Children and </a:t>
            </a:r>
            <a:r>
              <a:rPr lang="en-US" sz="1200" dirty="0" smtClean="0"/>
              <a:t>Adults, Cecil </a:t>
            </a:r>
            <a:r>
              <a:rPr lang="en-US" sz="1200" dirty="0"/>
              <a:t>R. Reynolds, Elaine </a:t>
            </a:r>
            <a:r>
              <a:rPr lang="en-US" sz="1200" dirty="0" smtClean="0"/>
              <a:t>Fletcher-</a:t>
            </a:r>
            <a:r>
              <a:rPr lang="en-US" sz="1200" dirty="0" err="1" smtClean="0"/>
              <a:t>JanzenJohn</a:t>
            </a:r>
            <a:r>
              <a:rPr lang="en-US" sz="1200" dirty="0" smtClean="0"/>
              <a:t> </a:t>
            </a:r>
            <a:r>
              <a:rPr lang="en-US" sz="1200" dirty="0"/>
              <a:t>Wiley &amp; Sons, 30-Jan-20</a:t>
            </a:r>
          </a:p>
          <a:p>
            <a:pPr algn="just"/>
            <a:endParaRPr lang="en-US" sz="2000" dirty="0"/>
          </a:p>
        </p:txBody>
      </p:sp>
    </p:spTree>
    <p:extLst>
      <p:ext uri="{BB962C8B-B14F-4D97-AF65-F5344CB8AC3E}">
        <p14:creationId xmlns:p14="http://schemas.microsoft.com/office/powerpoint/2010/main" val="2897081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dirty="0" smtClean="0"/>
          </a:p>
          <a:p>
            <a:pPr marL="0" indent="0" algn="ctr">
              <a:buNone/>
            </a:pPr>
            <a:r>
              <a:rPr lang="en-US" sz="4800" b="1" dirty="0" smtClean="0"/>
              <a:t>Hearing Impaired</a:t>
            </a:r>
            <a:endParaRPr lang="en-US" sz="4800" b="1" dirty="0"/>
          </a:p>
        </p:txBody>
      </p:sp>
    </p:spTree>
    <p:extLst>
      <p:ext uri="{BB962C8B-B14F-4D97-AF65-F5344CB8AC3E}">
        <p14:creationId xmlns:p14="http://schemas.microsoft.com/office/powerpoint/2010/main" val="3711989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00B050"/>
                </a:solidFill>
              </a:rPr>
              <a:t>Special Education for individuals with hearing Impairments, started in about 1555 </a:t>
            </a:r>
            <a:r>
              <a:rPr lang="en-US" dirty="0" smtClean="0"/>
              <a:t>when a </a:t>
            </a:r>
            <a:r>
              <a:rPr lang="en-US" b="1" dirty="0" smtClean="0">
                <a:solidFill>
                  <a:srgbClr val="00B050"/>
                </a:solidFill>
              </a:rPr>
              <a:t>Spanish </a:t>
            </a:r>
            <a:r>
              <a:rPr lang="en-US" dirty="0" smtClean="0"/>
              <a:t>holy-man, </a:t>
            </a:r>
            <a:r>
              <a:rPr lang="en-US" b="1" dirty="0" smtClean="0">
                <a:solidFill>
                  <a:srgbClr val="C00000"/>
                </a:solidFill>
              </a:rPr>
              <a:t>Pedro Ponce De Leon </a:t>
            </a:r>
            <a:r>
              <a:rPr lang="en-US" dirty="0" smtClean="0"/>
              <a:t>taught a </a:t>
            </a:r>
            <a:r>
              <a:rPr lang="en-US" b="1" dirty="0" smtClean="0">
                <a:solidFill>
                  <a:srgbClr val="C00000"/>
                </a:solidFill>
              </a:rPr>
              <a:t>small number of children who were deaf to read, write, speak, and to master academic subjects. </a:t>
            </a:r>
          </a:p>
          <a:p>
            <a:pPr algn="just"/>
            <a:r>
              <a:rPr lang="en-US" dirty="0" smtClean="0"/>
              <a:t>Another </a:t>
            </a:r>
            <a:r>
              <a:rPr lang="en-US" b="1" dirty="0" smtClean="0">
                <a:solidFill>
                  <a:srgbClr val="C00000"/>
                </a:solidFill>
              </a:rPr>
              <a:t>Spanish wrote the first book </a:t>
            </a:r>
            <a:r>
              <a:rPr lang="en-US" dirty="0" smtClean="0"/>
              <a:t>on the education of individuals who were deaf in </a:t>
            </a:r>
            <a:r>
              <a:rPr lang="en-US" b="1" dirty="0" smtClean="0">
                <a:solidFill>
                  <a:srgbClr val="C00000"/>
                </a:solidFill>
              </a:rPr>
              <a:t>1620. </a:t>
            </a:r>
            <a:endParaRPr lang="en-US" b="1" dirty="0">
              <a:solidFill>
                <a:srgbClr val="C00000"/>
              </a:solidFill>
            </a:endParaRPr>
          </a:p>
        </p:txBody>
      </p:sp>
    </p:spTree>
    <p:extLst>
      <p:ext uri="{BB962C8B-B14F-4D97-AF65-F5344CB8AC3E}">
        <p14:creationId xmlns:p14="http://schemas.microsoft.com/office/powerpoint/2010/main" val="2218079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00B050"/>
                </a:solidFill>
              </a:rPr>
              <a:t>In 1760 First Free Public School for Deaf:</a:t>
            </a:r>
            <a:r>
              <a:rPr lang="en-US" b="1" dirty="0" smtClean="0">
                <a:solidFill>
                  <a:schemeClr val="tx2"/>
                </a:solidFill>
              </a:rPr>
              <a:t> </a:t>
            </a:r>
          </a:p>
          <a:p>
            <a:pPr lvl="1" algn="just"/>
            <a:r>
              <a:rPr lang="en-US" b="1" dirty="0" smtClean="0">
                <a:solidFill>
                  <a:schemeClr val="tx2"/>
                </a:solidFill>
              </a:rPr>
              <a:t>Charles </a:t>
            </a:r>
            <a:r>
              <a:rPr lang="en-US" b="1" dirty="0">
                <a:solidFill>
                  <a:schemeClr val="tx2"/>
                </a:solidFill>
              </a:rPr>
              <a:t>Michel De</a:t>
            </a:r>
            <a:r>
              <a:rPr lang="en-US" dirty="0"/>
              <a:t>, a French priest, was really considered the </a:t>
            </a:r>
            <a:r>
              <a:rPr lang="en-US" b="1" dirty="0">
                <a:solidFill>
                  <a:schemeClr val="tx2"/>
                </a:solidFill>
              </a:rPr>
              <a:t>"Father of Sign Language and Deaf Education" because he established the first free public school for the deaf in Paris, in 1760. </a:t>
            </a:r>
            <a:endParaRPr lang="en-US" b="1" dirty="0" smtClean="0">
              <a:solidFill>
                <a:schemeClr val="tx2"/>
              </a:solidFill>
            </a:endParaRPr>
          </a:p>
          <a:p>
            <a:pPr algn="just"/>
            <a:r>
              <a:rPr lang="en-US" dirty="0"/>
              <a:t>The </a:t>
            </a:r>
            <a:r>
              <a:rPr lang="en-US" b="1" dirty="0">
                <a:solidFill>
                  <a:srgbClr val="C00000"/>
                </a:solidFill>
              </a:rPr>
              <a:t>First permanent school for the deaf in UK </a:t>
            </a:r>
            <a:r>
              <a:rPr lang="en-US" dirty="0"/>
              <a:t>was established in </a:t>
            </a:r>
            <a:r>
              <a:rPr lang="en-US" b="1" dirty="0">
                <a:solidFill>
                  <a:srgbClr val="C00000"/>
                </a:solidFill>
              </a:rPr>
              <a:t>1767</a:t>
            </a:r>
            <a:r>
              <a:rPr lang="en-US" dirty="0"/>
              <a:t>, in Edinburgh by Thomas Braidwood</a:t>
            </a:r>
            <a:r>
              <a:rPr lang="en-US" dirty="0" smtClean="0"/>
              <a:t>.</a:t>
            </a:r>
            <a:endParaRPr lang="en-US" dirty="0"/>
          </a:p>
        </p:txBody>
      </p:sp>
    </p:spTree>
    <p:extLst>
      <p:ext uri="{BB962C8B-B14F-4D97-AF65-F5344CB8AC3E}">
        <p14:creationId xmlns:p14="http://schemas.microsoft.com/office/powerpoint/2010/main" val="1102588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C00000"/>
                </a:solidFill>
              </a:rPr>
              <a:t>Almost in the same time,</a:t>
            </a:r>
            <a:r>
              <a:rPr lang="en-US" dirty="0" smtClean="0"/>
              <a:t> (In 1767) Samuel </a:t>
            </a:r>
            <a:r>
              <a:rPr lang="en-US" dirty="0" err="1" smtClean="0"/>
              <a:t>Heinicke</a:t>
            </a:r>
            <a:r>
              <a:rPr lang="en-US" dirty="0" smtClean="0"/>
              <a:t> developed a purely </a:t>
            </a:r>
            <a:r>
              <a:rPr lang="en-US" b="1" dirty="0" smtClean="0">
                <a:solidFill>
                  <a:srgbClr val="C00000"/>
                </a:solidFill>
              </a:rPr>
              <a:t>Oral Method of Instruction</a:t>
            </a:r>
            <a:r>
              <a:rPr lang="en-US" dirty="0" smtClean="0"/>
              <a:t>. </a:t>
            </a:r>
            <a:r>
              <a:rPr lang="en-US" b="1" dirty="0" smtClean="0">
                <a:solidFill>
                  <a:srgbClr val="00B050"/>
                </a:solidFill>
              </a:rPr>
              <a:t>Emphasizing the development of Lip Reading and Speaking Skills. </a:t>
            </a:r>
          </a:p>
          <a:p>
            <a:pPr algn="just"/>
            <a:r>
              <a:rPr lang="en-US" dirty="0"/>
              <a:t>Samuel </a:t>
            </a:r>
            <a:r>
              <a:rPr lang="en-US" dirty="0" err="1" smtClean="0"/>
              <a:t>Heinicke’s</a:t>
            </a:r>
            <a:r>
              <a:rPr lang="en-US" dirty="0" smtClean="0"/>
              <a:t> method, as further developed by Friedrich Moritz Hill.</a:t>
            </a:r>
          </a:p>
          <a:p>
            <a:pPr algn="just"/>
            <a:r>
              <a:rPr lang="en-US" dirty="0" smtClean="0"/>
              <a:t>It was the basis for the Oral method that became accepted practice throughout the world. </a:t>
            </a:r>
            <a:endParaRPr lang="en-US" dirty="0"/>
          </a:p>
        </p:txBody>
      </p:sp>
    </p:spTree>
    <p:extLst>
      <p:ext uri="{BB962C8B-B14F-4D97-AF65-F5344CB8AC3E}">
        <p14:creationId xmlns:p14="http://schemas.microsoft.com/office/powerpoint/2010/main" val="620118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t>In 1817</a:t>
            </a:r>
            <a:r>
              <a:rPr lang="en-US" dirty="0"/>
              <a:t>, </a:t>
            </a:r>
            <a:r>
              <a:rPr lang="en-US" dirty="0" err="1"/>
              <a:t>Clerc</a:t>
            </a:r>
            <a:r>
              <a:rPr lang="en-US" dirty="0"/>
              <a:t> and Gallaudet founded the </a:t>
            </a:r>
            <a:r>
              <a:rPr lang="en-US" b="1" dirty="0">
                <a:solidFill>
                  <a:schemeClr val="tx2"/>
                </a:solidFill>
              </a:rPr>
              <a:t>American Asylum for the Deaf and Dumb </a:t>
            </a:r>
            <a:r>
              <a:rPr lang="en-US" dirty="0"/>
              <a:t>(now the American School for the Deaf). </a:t>
            </a:r>
          </a:p>
          <a:p>
            <a:pPr algn="just"/>
            <a:r>
              <a:rPr lang="en-US" b="1" dirty="0">
                <a:solidFill>
                  <a:schemeClr val="tx2"/>
                </a:solidFill>
              </a:rPr>
              <a:t>In 1864, a college for deaf people was founded </a:t>
            </a:r>
            <a:r>
              <a:rPr lang="en-US" dirty="0"/>
              <a:t>in </a:t>
            </a:r>
            <a:r>
              <a:rPr lang="en-US" dirty="0">
                <a:hlinkClick r:id="rId2" tooltip="Washington D.C."/>
              </a:rPr>
              <a:t>Washington D.C.</a:t>
            </a:r>
            <a:r>
              <a:rPr lang="en-US" dirty="0"/>
              <a:t> It was named “</a:t>
            </a:r>
            <a:r>
              <a:rPr lang="en-US" b="1" dirty="0">
                <a:solidFill>
                  <a:schemeClr val="tx2"/>
                </a:solidFill>
              </a:rPr>
              <a:t>The National Deaf-Mute College” </a:t>
            </a:r>
            <a:r>
              <a:rPr lang="en-US" dirty="0"/>
              <a:t>(later "Gallaudet College" (1894), and then renamed "</a:t>
            </a:r>
            <a:r>
              <a:rPr lang="en-US" dirty="0">
                <a:hlinkClick r:id="rId3" tooltip="Gallaudet University"/>
              </a:rPr>
              <a:t>Gallaudet University</a:t>
            </a:r>
            <a:r>
              <a:rPr lang="en-US" dirty="0"/>
              <a:t>") in 1986</a:t>
            </a:r>
            <a:r>
              <a:rPr lang="en-US" dirty="0" smtClean="0"/>
              <a:t>.</a:t>
            </a:r>
            <a:endParaRPr lang="en-US" dirty="0"/>
          </a:p>
        </p:txBody>
      </p:sp>
    </p:spTree>
    <p:extLst>
      <p:ext uri="{BB962C8B-B14F-4D97-AF65-F5344CB8AC3E}">
        <p14:creationId xmlns:p14="http://schemas.microsoft.com/office/powerpoint/2010/main" val="3372787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b="1" dirty="0"/>
              <a:t>In 1839: </a:t>
            </a:r>
            <a:r>
              <a:rPr lang="en-US" b="1" dirty="0">
                <a:solidFill>
                  <a:schemeClr val="tx2"/>
                </a:solidFill>
              </a:rPr>
              <a:t>The first school to integrate deaf and blind students opens</a:t>
            </a:r>
            <a:r>
              <a:rPr lang="en-US" b="1" dirty="0" smtClean="0">
                <a:solidFill>
                  <a:schemeClr val="tx2"/>
                </a:solidFill>
              </a:rPr>
              <a:t>.</a:t>
            </a:r>
          </a:p>
          <a:p>
            <a:endParaRPr lang="en-US" b="1" dirty="0">
              <a:solidFill>
                <a:schemeClr val="tx2"/>
              </a:solidFill>
            </a:endParaRPr>
          </a:p>
          <a:p>
            <a:r>
              <a:rPr lang="en-US" b="1" dirty="0"/>
              <a:t>In 1872-76, Bell Invents Telephone Trying To Help the Deaf:</a:t>
            </a:r>
            <a:r>
              <a:rPr lang="en-US" dirty="0"/>
              <a:t> </a:t>
            </a:r>
          </a:p>
          <a:p>
            <a:pPr marL="0" indent="0" algn="just">
              <a:buNone/>
            </a:pPr>
            <a:r>
              <a:rPr lang="en-US" dirty="0"/>
              <a:t>	</a:t>
            </a:r>
            <a:r>
              <a:rPr lang="en-US" b="1" dirty="0">
                <a:solidFill>
                  <a:srgbClr val="C00000"/>
                </a:solidFill>
              </a:rPr>
              <a:t>Alexander Graham Bell opens a speech school for deaf teachers </a:t>
            </a:r>
            <a:r>
              <a:rPr lang="en-US" dirty="0"/>
              <a:t>in Boston. He invents the telephone while trying to develop a mechanical way to make speech visible. Bell reportedly believed that “deaf children should be educated orally and in day- school situations</a:t>
            </a:r>
            <a:r>
              <a:rPr lang="en-US" dirty="0" smtClean="0"/>
              <a:t>.”</a:t>
            </a:r>
            <a:endParaRPr lang="en-US" b="1" dirty="0">
              <a:solidFill>
                <a:schemeClr val="tx2"/>
              </a:solidFill>
            </a:endParaRPr>
          </a:p>
          <a:p>
            <a:endParaRPr lang="en-US" dirty="0" smtClean="0"/>
          </a:p>
          <a:p>
            <a:endParaRPr lang="en-US" dirty="0"/>
          </a:p>
        </p:txBody>
      </p:sp>
    </p:spTree>
    <p:extLst>
      <p:ext uri="{BB962C8B-B14F-4D97-AF65-F5344CB8AC3E}">
        <p14:creationId xmlns:p14="http://schemas.microsoft.com/office/powerpoint/2010/main" val="1357010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1164</Words>
  <Application>Microsoft Office PowerPoint</Application>
  <PresentationFormat>On-screen Show (4:3)</PresentationFormat>
  <Paragraphs>68</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Historical development of Special Education / Schools. History of Special Education</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Faiq Shah</dc:creator>
  <cp:lastModifiedBy>ANFA</cp:lastModifiedBy>
  <cp:revision>399</cp:revision>
  <cp:lastPrinted>2016-05-11T05:01:27Z</cp:lastPrinted>
  <dcterms:created xsi:type="dcterms:W3CDTF">2006-08-16T00:00:00Z</dcterms:created>
  <dcterms:modified xsi:type="dcterms:W3CDTF">2016-05-11T05:02:43Z</dcterms:modified>
</cp:coreProperties>
</file>